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D51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6530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9 класс «Искусство</a:t>
            </a:r>
            <a:r>
              <a:rPr lang="ru-RU" dirty="0" smtClean="0"/>
              <a:t>»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Преподаватель </a:t>
            </a:r>
            <a:r>
              <a:rPr lang="ru-RU" dirty="0" err="1" smtClean="0"/>
              <a:t>мхк</a:t>
            </a:r>
            <a:r>
              <a:rPr lang="ru-RU" dirty="0" smtClean="0"/>
              <a:t> </a:t>
            </a:r>
            <a:r>
              <a:rPr lang="ru-RU" dirty="0" err="1" smtClean="0"/>
              <a:t>Сердюкова</a:t>
            </a:r>
            <a:r>
              <a:rPr lang="ru-RU" dirty="0" smtClean="0"/>
              <a:t> </a:t>
            </a:r>
            <a:r>
              <a:rPr lang="ru-RU" dirty="0" err="1" smtClean="0"/>
              <a:t>Л.а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Аксайский</a:t>
            </a:r>
            <a:r>
              <a:rPr lang="ru-RU" dirty="0" smtClean="0"/>
              <a:t> казачий кадетский корпус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/>
              <a:t>Зрелищные искусства: цирк и эстрада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88640"/>
            <a:ext cx="29258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472556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Цирковой жанр – это исторически сложившаяся группа номеров, которую характеризуют определенные выразительные средства и признаки.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Акробатика</a:t>
            </a:r>
          </a:p>
          <a:p>
            <a:r>
              <a:rPr lang="ru-RU" dirty="0">
                <a:solidFill>
                  <a:srgbClr val="00B050"/>
                </a:solidFill>
              </a:rPr>
              <a:t>А</a:t>
            </a:r>
            <a:r>
              <a:rPr lang="ru-RU" dirty="0" smtClean="0">
                <a:solidFill>
                  <a:srgbClr val="00B050"/>
                </a:solidFill>
              </a:rPr>
              <a:t>тлетика;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Эквилибристика;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Гимнастика;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Жонглирование;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Дрессура;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Клоунада;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Иллюзионизм;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Музыкальная эксцентрика.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930002"/>
            <a:ext cx="2226196" cy="3826274"/>
          </a:xfrm>
        </p:spPr>
      </p:pic>
      <p:sp>
        <p:nvSpPr>
          <p:cNvPr id="7" name="TextBox 6"/>
          <p:cNvSpPr txBox="1"/>
          <p:nvPr/>
        </p:nvSpPr>
        <p:spPr>
          <a:xfrm>
            <a:off x="5004048" y="6021287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Французский мим Марсель </a:t>
            </a:r>
            <a:r>
              <a:rPr lang="ru-RU" dirty="0" err="1" smtClean="0">
                <a:solidFill>
                  <a:srgbClr val="FF0000"/>
                </a:solidFill>
              </a:rPr>
              <a:t>Марсо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987122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акробатика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(от греч.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acrobateo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– поднимаюсь вверх)- в основе лежит мастерское владение телом, хорошее развитие мускулатуры. Главные элементы – сальто и стойка на руках.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750" y="2017713"/>
            <a:ext cx="2857500" cy="3810000"/>
          </a:xfrm>
        </p:spPr>
      </p:pic>
    </p:spTree>
    <p:extLst>
      <p:ext uri="{BB962C8B-B14F-4D97-AF65-F5344CB8AC3E}">
        <p14:creationId xmlns:p14="http://schemas.microsoft.com/office/powerpoint/2010/main" xmlns="" val="3835980532"/>
      </p:ext>
    </p:extLst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атлетика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( от греч. </a:t>
            </a:r>
            <a:r>
              <a:rPr lang="en-US" sz="2400" dirty="0" err="1" smtClean="0">
                <a:solidFill>
                  <a:srgbClr val="0070C0"/>
                </a:solidFill>
              </a:rPr>
              <a:t>Athletikos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– свойственная борцам) – жанр циркового искусства, заключающийся в демонстрации в художественной форме незаурядной физической силы человека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217" y="1719263"/>
            <a:ext cx="3037066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562104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эквилибристика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(от лат. </a:t>
            </a:r>
            <a:r>
              <a:rPr lang="en-US" sz="2400" dirty="0" err="1" smtClean="0">
                <a:solidFill>
                  <a:srgbClr val="7030A0"/>
                </a:solidFill>
              </a:rPr>
              <a:t>Aequilibris</a:t>
            </a:r>
            <a:r>
              <a:rPr lang="ru-RU" sz="2400" dirty="0" smtClean="0">
                <a:solidFill>
                  <a:srgbClr val="7030A0"/>
                </a:solidFill>
              </a:rPr>
              <a:t>- находящийся в равновесии) – цирковой жанр, объединяющий одиночные и групповые выступления артистов</a:t>
            </a:r>
            <a:r>
              <a:rPr lang="ru-RU" sz="2400" dirty="0">
                <a:solidFill>
                  <a:srgbClr val="7030A0"/>
                </a:solidFill>
              </a:rPr>
              <a:t>,</a:t>
            </a:r>
            <a:r>
              <a:rPr lang="ru-RU" sz="2400" dirty="0" smtClean="0">
                <a:solidFill>
                  <a:srgbClr val="7030A0"/>
                </a:solidFill>
              </a:rPr>
              <a:t> демонстрирующих искусство сохранения равновесия при неустойчивом положении тела на земле или различных снарядах.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700808"/>
            <a:ext cx="3555235" cy="2329292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49080"/>
            <a:ext cx="2808893" cy="249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192198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жонглирование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72816"/>
            <a:ext cx="3048000" cy="22860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(от лат. </a:t>
            </a:r>
            <a:r>
              <a:rPr lang="en-US" sz="2400" dirty="0" err="1" smtClean="0">
                <a:solidFill>
                  <a:srgbClr val="C00000"/>
                </a:solidFill>
              </a:rPr>
              <a:t>joculor</a:t>
            </a:r>
            <a:r>
              <a:rPr lang="en-US" sz="2400" dirty="0" smtClean="0">
                <a:solidFill>
                  <a:srgbClr val="C00000"/>
                </a:solidFill>
              </a:rPr>
              <a:t> – </a:t>
            </a:r>
            <a:r>
              <a:rPr lang="ru-RU" sz="2400" dirty="0" smtClean="0">
                <a:solidFill>
                  <a:srgbClr val="C00000"/>
                </a:solidFill>
              </a:rPr>
              <a:t>шутить, забавлять) – вид художественной деятельности, основанной на умении в определённом ритме подбрасывать и ловить на лету разнообразные предметы.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252087"/>
            <a:ext cx="3096343" cy="219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509081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дрессура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(от фр. </a:t>
            </a:r>
            <a:r>
              <a:rPr lang="en-US" sz="2400" b="1" dirty="0">
                <a:solidFill>
                  <a:srgbClr val="00B050"/>
                </a:solidFill>
              </a:rPr>
              <a:t>d</a:t>
            </a:r>
            <a:r>
              <a:rPr lang="en-US" sz="2400" b="1" dirty="0" smtClean="0">
                <a:solidFill>
                  <a:srgbClr val="00B050"/>
                </a:solidFill>
              </a:rPr>
              <a:t>resser</a:t>
            </a:r>
            <a:r>
              <a:rPr lang="ru-RU" sz="2400" b="1" dirty="0" smtClean="0">
                <a:solidFill>
                  <a:srgbClr val="00B050"/>
                </a:solidFill>
              </a:rPr>
              <a:t> – выправлять, обучать)- жанр циркового искусства, связанный с приручением и подготовкой животных к публичной демонстрации трюков на манеже.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988840"/>
            <a:ext cx="4038600" cy="2635186"/>
          </a:xfrm>
        </p:spPr>
      </p:pic>
      <p:sp>
        <p:nvSpPr>
          <p:cNvPr id="6" name="TextBox 5"/>
          <p:cNvSpPr txBox="1"/>
          <p:nvPr/>
        </p:nvSpPr>
        <p:spPr>
          <a:xfrm>
            <a:off x="4716016" y="501317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00B050"/>
                </a:solidFill>
              </a:rPr>
              <a:t>А.В.Запашный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182957"/>
      </p:ext>
    </p:extLst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к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C000"/>
                </a:solidFill>
              </a:rPr>
              <a:t>у</a:t>
            </a:r>
            <a:r>
              <a:rPr lang="ru-RU" dirty="0" smtClean="0">
                <a:solidFill>
                  <a:srgbClr val="00B0F0"/>
                </a:solidFill>
              </a:rPr>
              <a:t>н</a:t>
            </a:r>
            <a:r>
              <a:rPr lang="ru-RU" dirty="0" smtClean="0">
                <a:solidFill>
                  <a:srgbClr val="7030A0"/>
                </a:solidFill>
              </a:rPr>
              <a:t>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д</a:t>
            </a:r>
            <a:r>
              <a:rPr lang="ru-RU" dirty="0" smtClean="0">
                <a:solidFill>
                  <a:srgbClr val="92D050"/>
                </a:solidFill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1916832"/>
            <a:ext cx="2166937" cy="2259012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589" y="2276872"/>
            <a:ext cx="2478636" cy="3849291"/>
          </a:xfrm>
        </p:spPr>
      </p:pic>
      <p:sp>
        <p:nvSpPr>
          <p:cNvPr id="7" name="TextBox 6"/>
          <p:cNvSpPr txBox="1"/>
          <p:nvPr/>
        </p:nvSpPr>
        <p:spPr>
          <a:xfrm>
            <a:off x="3059832" y="1988840"/>
            <a:ext cx="331236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00B050"/>
                </a:solidFill>
              </a:rPr>
              <a:t>Цирковой жанр, представляющий собой выступление артистов в комическом образе-маске </a:t>
            </a:r>
            <a:r>
              <a:rPr lang="ru-RU" sz="2000" dirty="0" smtClean="0">
                <a:solidFill>
                  <a:srgbClr val="FF0000"/>
                </a:solidFill>
              </a:rPr>
              <a:t>и являющийся органической частью циркового представления.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</a:rPr>
              <a:t>Клоунское антре (так называется первое появление клоуна на манеже)</a:t>
            </a:r>
            <a:r>
              <a:rPr lang="ru-RU" sz="2000" dirty="0" smtClean="0">
                <a:solidFill>
                  <a:srgbClr val="7030A0"/>
                </a:solidFill>
              </a:rPr>
              <a:t> – это самостоятельный номер цирковой программы.	 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4363399"/>
            <a:ext cx="2321996" cy="211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0741261"/>
      </p:ext>
    </p:extLst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иллюзионизм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( от фр. </a:t>
            </a:r>
            <a:r>
              <a:rPr lang="en-US" dirty="0" err="1"/>
              <a:t>i</a:t>
            </a:r>
            <a:r>
              <a:rPr lang="en-US" dirty="0" err="1" smtClean="0"/>
              <a:t>llusioner</a:t>
            </a:r>
            <a:r>
              <a:rPr lang="en-US" dirty="0" smtClean="0"/>
              <a:t> – </a:t>
            </a:r>
            <a:r>
              <a:rPr lang="ru-RU" dirty="0" smtClean="0"/>
              <a:t>вводить в заблуждение) является демонстрация замысловатых появлений, исчезновений, перемещений различных предметов, животных и людей.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556792"/>
            <a:ext cx="3600400" cy="2592288"/>
          </a:xfrm>
        </p:spPr>
      </p:pic>
      <p:pic>
        <p:nvPicPr>
          <p:cNvPr id="7170" name="Picture 2" descr="E:\по искусству 2\9\Cirk-na-arene-illyuzionis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49080"/>
            <a:ext cx="2761100" cy="238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6375626"/>
      </p:ext>
    </p:extLst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 эстрады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400" b="1" u="sng" dirty="0" smtClean="0"/>
              <a:t>Эстрада</a:t>
            </a:r>
            <a:r>
              <a:rPr lang="ru-RU" sz="2400" dirty="0" smtClean="0"/>
              <a:t> (от лат. </a:t>
            </a:r>
            <a:r>
              <a:rPr lang="en-US" sz="2400" dirty="0" err="1" smtClean="0"/>
              <a:t>Strada</a:t>
            </a:r>
            <a:r>
              <a:rPr lang="ru-RU" sz="2400" dirty="0" smtClean="0"/>
              <a:t>) – возвышенная площадка, помост. </a:t>
            </a:r>
          </a:p>
          <a:p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Отличительные признаки: </a:t>
            </a:r>
            <a:r>
              <a:rPr lang="ru-RU" sz="2400" dirty="0" smtClean="0"/>
              <a:t>яркая, праздничная зрелищность, занимательно-развлекательное начало, импровизация и лаконизм, легкая приспособляемость к различным условиям публичной демонстрации, кратковременность действия.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772816"/>
            <a:ext cx="4038600" cy="255778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6" y="4437112"/>
            <a:ext cx="3845121" cy="221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8490844"/>
      </p:ext>
    </p:extLst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Эстрадное искусство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Основу эстрадного искусства составляет номер – короткое по времени и законченное по форме выступление одного или нескольких артистов.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Номера объединяются конферансом или несложным сюжетом.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Последовательность номеров составляют суть любой концертной театрализованной программы или эстрадного спектакля.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Прообразами современного эстрадного искусства считаются парижские кафе-шантаны, развлекавшие публику острыми и злободневными номерами, и лондонские мюзик-холлы, использующие танцы, комические песни и цирковые номера.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202684"/>
      </p:ext>
    </p:extLst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4D513"/>
                </a:solidFill>
              </a:rPr>
              <a:t>Зрелищные искусства</a:t>
            </a:r>
            <a:endParaRPr lang="ru-RU" dirty="0">
              <a:solidFill>
                <a:srgbClr val="74D51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Это художественное представление (демонстрация) действий человека в пространстве и во времени, воспринимаемое коллективно.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249" y="1719263"/>
            <a:ext cx="3514502" cy="4406900"/>
          </a:xfrm>
        </p:spPr>
      </p:pic>
    </p:spTree>
    <p:extLst>
      <p:ext uri="{BB962C8B-B14F-4D97-AF65-F5344CB8AC3E}">
        <p14:creationId xmlns:p14="http://schemas.microsoft.com/office/powerpoint/2010/main" xmlns="" val="73727428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эстрада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 России были популярны </a:t>
            </a:r>
            <a:r>
              <a:rPr lang="ru-RU" sz="2000" b="1" i="1" u="sng" dirty="0" smtClean="0"/>
              <a:t>дивертисменты – 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небольшие концертные программы, которые давались в театрах перед началом или после окончания основной пьесы.</a:t>
            </a:r>
          </a:p>
          <a:p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Эстрада включает в себя </a:t>
            </a:r>
            <a:r>
              <a:rPr lang="ru-RU" sz="2000" b="1" dirty="0" smtClean="0"/>
              <a:t>разговорные жанры, песню, джаз, танец, пантомиму, пародию и кукольные номера.</a:t>
            </a:r>
            <a:endParaRPr lang="ru-RU" sz="20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260" y="1772816"/>
            <a:ext cx="3606552" cy="239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6"/>
            <a:ext cx="3233936" cy="231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233882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Эстрада – синтетическое искусство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В создании принимают участие: поэты, композиторы, аранжировщики, операторы, </a:t>
            </a:r>
            <a:r>
              <a:rPr lang="ru-RU" sz="2000" dirty="0" err="1" smtClean="0">
                <a:solidFill>
                  <a:srgbClr val="0070C0"/>
                </a:solidFill>
              </a:rPr>
              <a:t>звуко</a:t>
            </a:r>
            <a:r>
              <a:rPr lang="ru-RU" sz="2000" dirty="0" smtClean="0">
                <a:solidFill>
                  <a:srgbClr val="0070C0"/>
                </a:solidFill>
              </a:rPr>
              <a:t>- и </a:t>
            </a:r>
            <a:r>
              <a:rPr lang="ru-RU" sz="2000" dirty="0" err="1" smtClean="0">
                <a:solidFill>
                  <a:srgbClr val="0070C0"/>
                </a:solidFill>
              </a:rPr>
              <a:t>светорежиссёры</a:t>
            </a:r>
            <a:r>
              <a:rPr lang="ru-RU" sz="2000" dirty="0" smtClean="0">
                <a:solidFill>
                  <a:srgbClr val="0070C0"/>
                </a:solidFill>
              </a:rPr>
              <a:t>, хореографы, костюмеры, техники, специалисты по эффектам (голографическим, пиротехническим, мобильным декорациям и т.д.)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700808"/>
            <a:ext cx="3606552" cy="241916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4187235"/>
            <a:ext cx="3607296" cy="232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405800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Главная фигура на эстраде -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артист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0386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4038600" cy="238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00808"/>
            <a:ext cx="3672408" cy="245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51534"/>
            <a:ext cx="3264024" cy="25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541888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Художественная образность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450" y="2408238"/>
            <a:ext cx="4038600" cy="30289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Отличительная черта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эстрадных концертов, шоу, цирковых представлений, театрализованных спектаклей и массовых праздников.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1077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 сопереживания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/>
                </a:solidFill>
              </a:rPr>
              <a:t>Творческое соучастие зрителя, особенности визуального восприятия, зависимость от реакции зрителя, эмоциональных оттенков восприятия зрелища.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713377"/>
            <a:ext cx="4038600" cy="2418672"/>
          </a:xfrm>
        </p:spPr>
      </p:pic>
    </p:spTree>
    <p:extLst>
      <p:ext uri="{BB962C8B-B14F-4D97-AF65-F5344CB8AC3E}">
        <p14:creationId xmlns:p14="http://schemas.microsoft.com/office/powerpoint/2010/main" xmlns="" val="38269399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Цирковое искусство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23" y="2492896"/>
            <a:ext cx="4536505" cy="302433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Цирк (лат. </a:t>
            </a:r>
            <a:r>
              <a:rPr lang="en-US" dirty="0" smtClean="0">
                <a:solidFill>
                  <a:srgbClr val="7030A0"/>
                </a:solidFill>
              </a:rPr>
              <a:t>Circus </a:t>
            </a:r>
            <a:r>
              <a:rPr lang="ru-RU" dirty="0" smtClean="0">
                <a:solidFill>
                  <a:srgbClr val="7030A0"/>
                </a:solidFill>
              </a:rPr>
              <a:t>«круг») – площадкой для представления служит круглая арена, дающая возможность кругового обзора и видение воздушной сферы.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67642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Цирковое искусство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Первые сведения о цирке дошли до нас из египетских папирусов, рукописей Древней Греции, Рима, Индии, Китая и Японии.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410249"/>
            <a:ext cx="4038600" cy="3024927"/>
          </a:xfrm>
        </p:spPr>
      </p:pic>
    </p:spTree>
    <p:extLst>
      <p:ext uri="{BB962C8B-B14F-4D97-AF65-F5344CB8AC3E}">
        <p14:creationId xmlns:p14="http://schemas.microsoft.com/office/powerpoint/2010/main" xmlns="" val="40807524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Особую роль в развитии цирка сыграли средневековые бродячие артисты (гистрионы), рыцарские турниры и конные состязания, русские скоморохи.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010841"/>
            <a:ext cx="3731443" cy="3608143"/>
          </a:xfr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7288" y="2636912"/>
            <a:ext cx="409308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453849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 цирка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Искусство цирка во много родственно театру. Но если театральный актер создает на сцене образ какого-то другого человека, придуманного или взятого из жизни драматургом, то в цирке подчеркивается само виртуозное мастерство исполнителя, его бесстрашие, безупречное владение своим телом.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05064"/>
            <a:ext cx="2535983" cy="259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81128"/>
            <a:ext cx="3861048" cy="182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0802344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Выразительные средства циркового искусства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u="sng" dirty="0" smtClean="0">
                <a:solidFill>
                  <a:srgbClr val="00B0F0"/>
                </a:solidFill>
              </a:rPr>
              <a:t>Трюк</a:t>
            </a:r>
            <a:r>
              <a:rPr lang="ru-RU" sz="2000" dirty="0" smtClean="0">
                <a:solidFill>
                  <a:srgbClr val="00B0F0"/>
                </a:solidFill>
              </a:rPr>
              <a:t> (от фр. </a:t>
            </a:r>
            <a:r>
              <a:rPr lang="en-US" sz="2000" dirty="0" err="1">
                <a:solidFill>
                  <a:srgbClr val="00B0F0"/>
                </a:solidFill>
              </a:rPr>
              <a:t>t</a:t>
            </a:r>
            <a:r>
              <a:rPr lang="en-US" sz="2000" dirty="0" err="1" smtClean="0">
                <a:solidFill>
                  <a:srgbClr val="00B0F0"/>
                </a:solidFill>
              </a:rPr>
              <a:t>ruc</a:t>
            </a:r>
            <a:r>
              <a:rPr lang="ru-RU" sz="2000" dirty="0" smtClean="0">
                <a:solidFill>
                  <a:srgbClr val="00B0F0"/>
                </a:solidFill>
              </a:rPr>
              <a:t> – ловкая проделка, прием, ухищрение) – ловкий, эффектный прием, неожиданный поступок, производящий большое впечатление.</a:t>
            </a:r>
          </a:p>
          <a:p>
            <a:r>
              <a:rPr lang="ru-RU" sz="2000" b="1" u="sng" dirty="0" smtClean="0">
                <a:solidFill>
                  <a:srgbClr val="00B050"/>
                </a:solidFill>
              </a:rPr>
              <a:t>Эксцентрика </a:t>
            </a:r>
            <a:r>
              <a:rPr lang="ru-RU" sz="2000" dirty="0" smtClean="0">
                <a:solidFill>
                  <a:srgbClr val="00B050"/>
                </a:solidFill>
              </a:rPr>
              <a:t>(от лат. </a:t>
            </a:r>
            <a:r>
              <a:rPr lang="en-US" sz="2000" dirty="0">
                <a:solidFill>
                  <a:srgbClr val="00B050"/>
                </a:solidFill>
              </a:rPr>
              <a:t>e</a:t>
            </a:r>
            <a:r>
              <a:rPr lang="en-US" sz="2000" dirty="0" smtClean="0">
                <a:solidFill>
                  <a:srgbClr val="00B050"/>
                </a:solidFill>
              </a:rPr>
              <a:t>x</a:t>
            </a:r>
            <a:r>
              <a:rPr lang="ru-RU" sz="2000" dirty="0" smtClean="0">
                <a:solidFill>
                  <a:srgbClr val="00B050"/>
                </a:solidFill>
              </a:rPr>
              <a:t> из и </a:t>
            </a:r>
            <a:r>
              <a:rPr lang="en-US" sz="2000" dirty="0" smtClean="0">
                <a:solidFill>
                  <a:srgbClr val="00B050"/>
                </a:solidFill>
              </a:rPr>
              <a:t>centrum</a:t>
            </a:r>
            <a:r>
              <a:rPr lang="ru-RU" sz="2000" dirty="0" smtClean="0">
                <a:solidFill>
                  <a:srgbClr val="00B050"/>
                </a:solidFill>
              </a:rPr>
              <a:t>- центр) – острый комедийный прием изображения действительности, основанный на осознанном нарушении логики поведения персонажей, последовательности и взаимосвязи изображаемых событий и явлений.</a:t>
            </a:r>
          </a:p>
          <a:p>
            <a:r>
              <a:rPr lang="ru-RU" sz="2000" b="1" u="sng" dirty="0" smtClean="0">
                <a:solidFill>
                  <a:srgbClr val="7030A0"/>
                </a:solidFill>
              </a:rPr>
              <a:t>Пантомима </a:t>
            </a:r>
            <a:r>
              <a:rPr lang="ru-RU" sz="2000" dirty="0" smtClean="0">
                <a:solidFill>
                  <a:srgbClr val="7030A0"/>
                </a:solidFill>
              </a:rPr>
              <a:t>( от греч. </a:t>
            </a:r>
            <a:r>
              <a:rPr lang="en-US" sz="2000" dirty="0" err="1">
                <a:solidFill>
                  <a:srgbClr val="7030A0"/>
                </a:solidFill>
              </a:rPr>
              <a:t>p</a:t>
            </a:r>
            <a:r>
              <a:rPr lang="en-US" sz="2000" dirty="0" err="1" smtClean="0">
                <a:solidFill>
                  <a:srgbClr val="7030A0"/>
                </a:solidFill>
              </a:rPr>
              <a:t>antomimos</a:t>
            </a:r>
            <a:r>
              <a:rPr lang="en-US" sz="2000" dirty="0" smtClean="0">
                <a:solidFill>
                  <a:srgbClr val="7030A0"/>
                </a:solidFill>
              </a:rPr>
              <a:t> – </a:t>
            </a:r>
            <a:r>
              <a:rPr lang="ru-RU" sz="2000" dirty="0" smtClean="0">
                <a:solidFill>
                  <a:srgbClr val="7030A0"/>
                </a:solidFill>
              </a:rPr>
              <a:t>все воспроизводящий подражанием), в основе которой лежат пластика, жест и мимика.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5015321"/>
            <a:ext cx="2093218" cy="158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89102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163</TotalTime>
  <Words>732</Words>
  <Application>Microsoft Office PowerPoint</Application>
  <PresentationFormat>Экран (4:3)</PresentationFormat>
  <Paragraphs>62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Аптека</vt:lpstr>
      <vt:lpstr>Зрелищные искусства: цирк и эстрада</vt:lpstr>
      <vt:lpstr>Зрелищные искусства</vt:lpstr>
      <vt:lpstr>Художественная образность</vt:lpstr>
      <vt:lpstr>Эффект сопереживания</vt:lpstr>
      <vt:lpstr>Цирковое искусство</vt:lpstr>
      <vt:lpstr>Цирковое искусство</vt:lpstr>
      <vt:lpstr>Особую роль в развитии цирка сыграли средневековые бродячие артисты (гистрионы), рыцарские турниры и конные состязания, русские скоморохи. </vt:lpstr>
      <vt:lpstr>Искусство цирка</vt:lpstr>
      <vt:lpstr>Выразительные средства циркового искусства</vt:lpstr>
      <vt:lpstr>Цирковой жанр – это исторически сложившаяся группа номеров, которую характеризуют определенные выразительные средства и признаки. </vt:lpstr>
      <vt:lpstr>акробатика</vt:lpstr>
      <vt:lpstr>атлетика</vt:lpstr>
      <vt:lpstr>эквилибристика</vt:lpstr>
      <vt:lpstr>жонглирование</vt:lpstr>
      <vt:lpstr>дрессура</vt:lpstr>
      <vt:lpstr>клоунада</vt:lpstr>
      <vt:lpstr>иллюзионизм</vt:lpstr>
      <vt:lpstr>Искусство эстрады</vt:lpstr>
      <vt:lpstr>Эстрадное искусство</vt:lpstr>
      <vt:lpstr>эстрада</vt:lpstr>
      <vt:lpstr>Эстрада – синтетическое искусство</vt:lpstr>
      <vt:lpstr>Главная фигура на эстраде - артист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Зрелищные искусства: цирк и эстрада</dc:title>
  <dc:creator>admin</dc:creator>
  <cp:lastModifiedBy>Кадетский Корпус Аксайский</cp:lastModifiedBy>
  <cp:revision>19</cp:revision>
  <dcterms:created xsi:type="dcterms:W3CDTF">2015-12-01T15:06:56Z</dcterms:created>
  <dcterms:modified xsi:type="dcterms:W3CDTF">2015-12-24T09:55:44Z</dcterms:modified>
</cp:coreProperties>
</file>